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C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661498708010341"/>
          <c:y val="5.9071729957806011E-2"/>
          <c:w val="0.72609819121447172"/>
          <c:h val="0.812236286919831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Phase 1</c:v>
                </c:pt>
              </c:strCache>
            </c:strRef>
          </c:tx>
          <c:spPr>
            <a:solidFill>
              <a:schemeClr val="accent6"/>
            </a:solidFill>
            <a:ln w="13102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Main d'œuvre </c:v>
                </c:pt>
                <c:pt idx="1">
                  <c:v>M. O. locale</c:v>
                </c:pt>
                <c:pt idx="2">
                  <c:v>Dépenses</c:v>
                </c:pt>
                <c:pt idx="3">
                  <c:v>Matériaux</c:v>
                </c:pt>
              </c:strCache>
            </c:strRef>
          </c:cat>
          <c:val>
            <c:numRef>
              <c:f>Sheet1!$B$2:$E$2</c:f>
              <c:numCache>
                <c:formatCode>[$$-409]#,##0.00</c:formatCode>
                <c:ptCount val="4"/>
                <c:pt idx="0">
                  <c:v>1500000</c:v>
                </c:pt>
                <c:pt idx="1">
                  <c:v>240000</c:v>
                </c:pt>
                <c:pt idx="2">
                  <c:v>150000</c:v>
                </c:pt>
                <c:pt idx="3">
                  <c:v>50000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Phase 2</c:v>
                </c:pt>
              </c:strCache>
            </c:strRef>
          </c:tx>
          <c:spPr>
            <a:solidFill>
              <a:srgbClr val="9FC5E5"/>
            </a:solidFill>
            <a:ln w="13102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Main d'œuvre </c:v>
                </c:pt>
                <c:pt idx="1">
                  <c:v>M. O. locale</c:v>
                </c:pt>
                <c:pt idx="2">
                  <c:v>Dépenses</c:v>
                </c:pt>
                <c:pt idx="3">
                  <c:v>Matériaux</c:v>
                </c:pt>
              </c:strCache>
            </c:strRef>
          </c:cat>
          <c:val>
            <c:numRef>
              <c:f>Sheet1!$B$3:$E$3</c:f>
              <c:numCache>
                <c:formatCode>[$$-409]#,##0.00</c:formatCode>
                <c:ptCount val="4"/>
                <c:pt idx="0">
                  <c:v>800000</c:v>
                </c:pt>
                <c:pt idx="1">
                  <c:v>900000</c:v>
                </c:pt>
                <c:pt idx="2">
                  <c:v>350000</c:v>
                </c:pt>
                <c:pt idx="3">
                  <c:v>350000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Phase 3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3102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Main d'œuvre </c:v>
                </c:pt>
                <c:pt idx="1">
                  <c:v>M. O. locale</c:v>
                </c:pt>
                <c:pt idx="2">
                  <c:v>Dépenses</c:v>
                </c:pt>
                <c:pt idx="3">
                  <c:v>Matériaux</c:v>
                </c:pt>
              </c:strCache>
            </c:strRef>
          </c:cat>
          <c:val>
            <c:numRef>
              <c:f>Sheet1!$B$4:$E$4</c:f>
              <c:numCache>
                <c:formatCode>[$$-409]#,##0.00</c:formatCode>
                <c:ptCount val="4"/>
                <c:pt idx="0">
                  <c:v>1000000</c:v>
                </c:pt>
                <c:pt idx="1">
                  <c:v>5000000</c:v>
                </c:pt>
                <c:pt idx="2">
                  <c:v>600000</c:v>
                </c:pt>
                <c:pt idx="3">
                  <c:v>800000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Phase 4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13102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Main d'œuvre </c:v>
                </c:pt>
                <c:pt idx="1">
                  <c:v>M. O. locale</c:v>
                </c:pt>
                <c:pt idx="2">
                  <c:v>Dépenses</c:v>
                </c:pt>
                <c:pt idx="3">
                  <c:v>Matériaux</c:v>
                </c:pt>
              </c:strCache>
            </c:strRef>
          </c:cat>
          <c:val>
            <c:numRef>
              <c:f>Sheet1!$B$5:$E$5</c:f>
              <c:numCache>
                <c:formatCode>[$$-409]#,##0.00</c:formatCode>
                <c:ptCount val="4"/>
                <c:pt idx="0">
                  <c:v>1800000</c:v>
                </c:pt>
                <c:pt idx="1">
                  <c:v>6500000</c:v>
                </c:pt>
                <c:pt idx="2">
                  <c:v>800000</c:v>
                </c:pt>
                <c:pt idx="3">
                  <c:v>1100000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 w="13102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Main d'œuvre </c:v>
                </c:pt>
                <c:pt idx="1">
                  <c:v>M. O. locale</c:v>
                </c:pt>
                <c:pt idx="2">
                  <c:v>Dépenses</c:v>
                </c:pt>
                <c:pt idx="3">
                  <c:v>Matériaux</c:v>
                </c:pt>
              </c:strCache>
            </c:strRef>
          </c:cat>
          <c:val>
            <c:numRef>
              <c:f>Sheet1!$B$6:$E$6</c:f>
              <c:numCache>
                <c:formatCode>[$$-409]#,##0.00</c:formatCode>
                <c:ptCount val="4"/>
                <c:pt idx="0">
                  <c:v>5100000</c:v>
                </c:pt>
                <c:pt idx="1">
                  <c:v>12640000</c:v>
                </c:pt>
                <c:pt idx="2">
                  <c:v>1900000</c:v>
                </c:pt>
                <c:pt idx="3">
                  <c:v>2300000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410304"/>
        <c:axId val="117339200"/>
      </c:barChart>
      <c:catAx>
        <c:axId val="85410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3392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7339200"/>
        <c:scaling>
          <c:orientation val="minMax"/>
        </c:scaling>
        <c:delete val="1"/>
        <c:axPos val="l"/>
        <c:majorGridlines>
          <c:spPr>
            <a:ln w="3276">
              <a:solidFill>
                <a:schemeClr val="tx1"/>
              </a:solidFill>
              <a:prstDash val="solid"/>
            </a:ln>
          </c:spPr>
        </c:majorGridlines>
        <c:numFmt formatCode="#,##0\ [$$-C0C]" sourceLinked="0"/>
        <c:majorTickMark val="out"/>
        <c:minorTickMark val="in"/>
        <c:tickLblPos val="nextTo"/>
        <c:crossAx val="85410304"/>
        <c:crosses val="autoZero"/>
        <c:crossBetween val="between"/>
        <c:majorUnit val="1000000"/>
        <c:dispUnits>
          <c:builtInUnit val="millions"/>
        </c:dispUnits>
      </c:valAx>
      <c:spPr>
        <a:solidFill>
          <a:srgbClr val="C0C0C0"/>
        </a:solidFill>
        <a:ln w="13102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6692506459948515"/>
          <c:y val="0.32278481012658272"/>
          <c:w val="0.12790697674418605"/>
          <c:h val="0.28691983122362924"/>
        </c:manualLayout>
      </c:layout>
      <c:overlay val="0"/>
      <c:spPr>
        <a:solidFill>
          <a:schemeClr val="bg1"/>
        </a:solidFill>
        <a:ln w="3276">
          <a:solidFill>
            <a:schemeClr val="tx1"/>
          </a:solidFill>
          <a:prstDash val="solid"/>
        </a:ln>
      </c:spPr>
      <c:txPr>
        <a:bodyPr/>
        <a:lstStyle/>
        <a:p>
          <a:pPr>
            <a:defRPr lang="en-US" sz="1326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32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CDF6120-F1F0-4C60-9FE9-39AC71A9C79D}" type="datetimeFigureOut">
              <a:rPr lang="en-US" smtClean="0"/>
              <a:pPr/>
              <a:t>3/18/2011</a:t>
            </a:fld>
            <a:endParaRPr lang="en-US" sz="16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DF6120-F1F0-4C60-9FE9-39AC71A9C79D}" type="datetimeFigureOut">
              <a:rPr lang="en-US" smtClean="0"/>
              <a:pPr/>
              <a:t>3/18/2011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CDF6120-F1F0-4C60-9FE9-39AC71A9C79D}" type="datetimeFigureOut">
              <a:rPr lang="en-US" smtClean="0"/>
              <a:pPr/>
              <a:t>3/18/2011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‹N°›</a:t>
            </a:fld>
            <a:endParaRPr kumimoji="0" lang="en-US" sz="16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j0285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8358" y="3860130"/>
            <a:ext cx="1695450" cy="2089150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dirty="0" smtClean="0"/>
              <a:t>Préparé par</a:t>
            </a:r>
          </a:p>
          <a:p>
            <a:r>
              <a:rPr lang="fr-CA" dirty="0" smtClean="0"/>
              <a:t>Tanger Entreprises</a:t>
            </a:r>
            <a:endParaRPr lang="fr-CA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Projet </a:t>
            </a:r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d’Usine </a:t>
            </a:r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de fabrication</a:t>
            </a:r>
            <a:endParaRPr lang="fr-CA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990600"/>
          </a:xfrm>
          <a:prstGeom prst="rect">
            <a:avLst/>
          </a:prstGeom>
          <a:noFill/>
          <a:ln/>
        </p:spPr>
        <p:txBody>
          <a:bodyPr vert="horz" lIns="92075" tIns="46038" rIns="92075" bIns="46038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RESPONSABILITÉS</a:t>
            </a:r>
            <a:endParaRPr kumimoji="0" lang="fr-CA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57200" y="1731600"/>
            <a:ext cx="8229600" cy="4937760"/>
          </a:xfrm>
          <a:prstGeom prst="rect">
            <a:avLst/>
          </a:prstGeom>
          <a:noFill/>
          <a:ln/>
        </p:spPr>
        <p:txBody>
          <a:bodyPr vert="horz" lIns="92075" tIns="46038" rIns="92075" bIns="46038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Fournir les plans complets de l’usine et les spécifications techniques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Gérer et coordonner les travaux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Engager les entreprises de sous-traitance de la construction et gérer leurs réalisations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Fournir </a:t>
            </a: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 millions de dollars </a:t>
            </a: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pour le démarrage du projet </a:t>
            </a:r>
            <a:b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fr-C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(à récupérer durant la dernière phase)</a:t>
            </a:r>
            <a:endParaRPr kumimoji="0" lang="fr-CA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5" descr="jlwtynf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1" y="4281846"/>
            <a:ext cx="2928959" cy="1961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957254"/>
              </p:ext>
            </p:extLst>
          </p:nvPr>
        </p:nvGraphicFramePr>
        <p:xfrm>
          <a:off x="428596" y="2500306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Main d’œuvre   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16,3 </a:t>
                      </a:r>
                      <a:r>
                        <a:rPr lang="fr-CA" noProof="0" dirty="0" smtClean="0"/>
                        <a:t>millions</a:t>
                      </a:r>
                      <a:endParaRPr lang="fr-CA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Dépenses d’exploitation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</a:t>
                      </a:r>
                      <a:r>
                        <a:rPr lang="fr-CA" noProof="0" dirty="0" smtClean="0"/>
                        <a:t>3,9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baseline="0" noProof="0" dirty="0" smtClean="0"/>
                        <a:t>millions</a:t>
                      </a:r>
                      <a:endParaRPr lang="fr-CA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Matériaux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</a:t>
                      </a:r>
                      <a:r>
                        <a:rPr lang="fr-CA" noProof="0" dirty="0" smtClean="0"/>
                        <a:t>12,3 </a:t>
                      </a:r>
                      <a:r>
                        <a:rPr lang="fr-CA" noProof="0" dirty="0" smtClean="0"/>
                        <a:t>millions</a:t>
                      </a:r>
                      <a:endParaRPr lang="fr-CA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Frais généraux/Profit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</a:t>
                      </a:r>
                      <a:r>
                        <a:rPr lang="fr-CA" noProof="0" dirty="0" smtClean="0"/>
                        <a:t>2,9 </a:t>
                      </a:r>
                      <a:r>
                        <a:rPr lang="fr-CA" noProof="0" dirty="0" smtClean="0"/>
                        <a:t>millions</a:t>
                      </a:r>
                      <a:endParaRPr lang="fr-CA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Total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35.4 </a:t>
                      </a:r>
                      <a:r>
                        <a:rPr lang="fr-CA" noProof="0" dirty="0" smtClean="0"/>
                        <a:t>millions</a:t>
                      </a:r>
                      <a:endParaRPr lang="fr-CA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 smtClean="0"/>
              <a:t>Budget prévisionnel</a:t>
            </a:r>
            <a:endParaRPr lang="fr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Projet en cinq phases</a:t>
            </a:r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 smtClean="0"/>
              <a:t>Coût par phase</a:t>
            </a:r>
            <a:endParaRPr lang="fr-CA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695456"/>
              </p:ext>
            </p:extLst>
          </p:nvPr>
        </p:nvGraphicFramePr>
        <p:xfrm>
          <a:off x="1066800" y="1357298"/>
          <a:ext cx="7704138" cy="501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>
            <a:noAutofit/>
          </a:bodyPr>
          <a:lstStyle/>
          <a:p>
            <a:pPr>
              <a:lnSpc>
                <a:spcPct val="130000"/>
              </a:lnSpc>
            </a:pPr>
            <a:r>
              <a:rPr lang="fr-CA" sz="2400" dirty="0" smtClean="0"/>
              <a:t>Ce projet est rentable, même s’il est légèrement en dessous de l’exigence de 5 % de marge</a:t>
            </a:r>
          </a:p>
          <a:p>
            <a:pPr>
              <a:lnSpc>
                <a:spcPct val="130000"/>
              </a:lnSpc>
            </a:pPr>
            <a:r>
              <a:rPr lang="fr-CA" sz="2400" dirty="0" smtClean="0"/>
              <a:t>Cela nous fournira une ouverture internationale </a:t>
            </a:r>
          </a:p>
          <a:p>
            <a:pPr>
              <a:lnSpc>
                <a:spcPct val="130000"/>
              </a:lnSpc>
            </a:pPr>
            <a:r>
              <a:rPr lang="fr-CA" sz="2400" dirty="0" smtClean="0"/>
              <a:t>Nous </a:t>
            </a:r>
            <a:r>
              <a:rPr lang="fr-CA" sz="2400" dirty="0" smtClean="0"/>
              <a:t>deviendrons plus concurrentiels</a:t>
            </a:r>
            <a:endParaRPr lang="fr-CA" sz="2400" dirty="0" smtClean="0"/>
          </a:p>
          <a:p>
            <a:pPr>
              <a:lnSpc>
                <a:spcPct val="130000"/>
              </a:lnSpc>
            </a:pPr>
            <a:r>
              <a:rPr lang="fr-CA" sz="2400" dirty="0" smtClean="0"/>
              <a:t>Tanger Entreprises peut croître de </a:t>
            </a:r>
            <a:r>
              <a:rPr lang="fr-CA" sz="2400" dirty="0" smtClean="0"/>
              <a:t>9%</a:t>
            </a:r>
            <a:endParaRPr lang="fr-CA" sz="2400" dirty="0" smtClean="0"/>
          </a:p>
          <a:p>
            <a:pPr>
              <a:lnSpc>
                <a:spcPct val="130000"/>
              </a:lnSpc>
            </a:pPr>
            <a:r>
              <a:rPr lang="fr-CA" sz="2400" b="1" dirty="0" smtClean="0"/>
              <a:t>CONSTRUISONS-LE </a:t>
            </a:r>
            <a:r>
              <a:rPr lang="fr-CA" sz="2400" b="1" dirty="0" smtClean="0"/>
              <a:t>!</a:t>
            </a:r>
            <a:endParaRPr lang="fr-CA" sz="1800" b="1" dirty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fr-CA" dirty="0" smtClean="0"/>
              <a:t>Recommandations</a:t>
            </a:r>
            <a:endParaRPr lang="fr-C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lle">
  <a:themeElements>
    <a:clrScheme name="Grill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ll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ll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190</TotalTime>
  <Words>114</Words>
  <Application>Microsoft Office PowerPoint</Application>
  <PresentationFormat>Affichage à l'écran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Grille</vt:lpstr>
      <vt:lpstr>Projet d’Usine de fabrication</vt:lpstr>
      <vt:lpstr>Présentation PowerPoint</vt:lpstr>
      <vt:lpstr>Budget prévisionnel</vt:lpstr>
      <vt:lpstr>Projet en cinq phases</vt:lpstr>
      <vt:lpstr>Coût par phase</vt:lpstr>
      <vt:lpstr>Recommandations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Usine de fabrication</dc:title>
  <dc:creator>Laurent</dc:creator>
  <cp:lastModifiedBy>Michèle Simond</cp:lastModifiedBy>
  <cp:revision>10</cp:revision>
  <dcterms:created xsi:type="dcterms:W3CDTF">2007-04-09T16:19:35Z</dcterms:created>
  <dcterms:modified xsi:type="dcterms:W3CDTF">2011-03-18T13:11:36Z</dcterms:modified>
</cp:coreProperties>
</file>